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113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85" r:id="rId16"/>
    <p:sldId id="270" r:id="rId17"/>
    <p:sldId id="271" r:id="rId18"/>
    <p:sldId id="272" r:id="rId19"/>
    <p:sldId id="273" r:id="rId20"/>
    <p:sldId id="275" r:id="rId21"/>
    <p:sldId id="277" r:id="rId22"/>
    <p:sldId id="282" r:id="rId23"/>
    <p:sldId id="284" r:id="rId24"/>
    <p:sldId id="283" r:id="rId25"/>
    <p:sldId id="286" r:id="rId26"/>
    <p:sldId id="287" r:id="rId27"/>
    <p:sldId id="288" r:id="rId28"/>
    <p:sldId id="289" r:id="rId29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A41773-1E3A-7748-82AD-59E1B52A2F3C}" v="235" dt="2021-07-18T21:26:01.898"/>
    <p1510:client id="{C5A4D59A-EC40-3A49-9F8D-677FC77FAA23}" v="80" dt="2021-07-19T15:47:33.8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3"/>
    <p:restoredTop sz="95775"/>
  </p:normalViewPr>
  <p:slideViewPr>
    <p:cSldViewPr snapToGrid="0" snapToObjects="1">
      <p:cViewPr>
        <p:scale>
          <a:sx n="110" d="100"/>
          <a:sy n="110" d="100"/>
        </p:scale>
        <p:origin x="816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18T21:11:18.700"/>
    </inkml:context>
    <inkml:brush xml:id="br0">
      <inkml:brushProperty name="width" value="0.34286" units="cm"/>
      <inkml:brushProperty name="height" value="0.34286" units="cm"/>
      <inkml:brushProperty name="color" value="#E71224"/>
    </inkml:brush>
  </inkml:definitions>
  <inkml:trace contextRef="#ctx0" brushRef="#br0">0 706 8027,'63'-26'0,"-4"5"0,-19 21 0,3 0 0,4 0 0,3 0 0,2 0 0,3 0 0,1 0 0,-4 0 0,1 0 0,0 0 0,2 0 0,8-3 0,0 0 0,-1 1 0,-6-2 0,3 1 0,4-4 0,-15 3 0,11-4 0,-2 2 0,-7 4 0,-3-1 0,-3-1 0,-7 1 0,2 0 0,-4 3 0,0-3 0,-1-1 0,2 0 0,-2 1 0,2 2 0,1-2 0,0 2 0,0 1 0,0 0 0,1 0 0,0 0 0,2 0 0,-1 0 0,5 0 0,-1-3 0,3 0 0,1 0 0,-1 3 0,-2-1 0,-1-2 0,-5 2 0,-1-2 0,-4 2 0,-5 1 0,0 0 0,4-5 0,1 4 0,3-4 0,-2 2 0,-5 2 0,-4-2 0,-4 2 0,9 0 0,1-2 0,-4 2 0,4-3 0,-5 3 0,2-2 0,-2 2 0,0-4 0,2 2 0,6 0 0,-5-1 0,-4 1 0,-3 2 0,2-2 0,1 2 0,9 1 0,0 0 0,0 0 0,-2 0 0,6 0 0,-4 0 0,6 0 0,-15 0 0,1 0 0,-11-4 0,-6-1 0,-5-5 0,-12 1 0,-6 0 0,-10 0 0,-4 3 0,7-2 0,3 2 0,4 0 0,-1 0 0,-1 0 0,-8-6 0,-1-1 0,-1 0 0,4 1 0,-2-3 0,-7-3 0,-2-4 0,-4 0 0,-1-3 0,1 4 0,1-4 0,2 3 0,2 1 0,4 2 0,5 4 0,1-1 0,2 5 0,2-7 0,-1 4 0,5-1 0,-4-2 0,8 11 0,0-7 0,2 12 0,3-3 0,0 0 0,-3 3 0,7-7 0,-3 3 0,-1-1 0,0-2 0,-4 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7-18T21:11:22.046"/>
    </inkml:context>
    <inkml:brush xml:id="br0">
      <inkml:brushProperty name="width" value="0.34286" units="cm"/>
      <inkml:brushProperty name="height" value="0.34286" units="cm"/>
      <inkml:brushProperty name="color" value="#E71224"/>
    </inkml:brush>
  </inkml:definitions>
  <inkml:trace contextRef="#ctx0" brushRef="#br0">845 64 8027,'-40'-36'0,"2"9"0,23 32 0,-3 4 0,-1 4 0,1-1 0,-5-1 0,-2 5 0,2 2 0,-2 4 0,-3 3 0,-3-4 0,0 4 0,3-3 0,0-1 0,1-2 0,0 0 0,2-1 0,-1 0 0,4-3 0,1 2 0,2-5 0,-2 5 0,-1-2 0,0-2 0,4 0 0,-1 1 0,-3 1 0,1 3 0,2-3 0,4-3 0,3 0 0,0 0 0,-3-2 0,1 8 0,-5-3 0,9-1 0,-2-1 0,7-4 0,0 1 0,0-1 0</inkml:trace>
</inkml:ink>
</file>

<file path=ppt/media/image45.png>
</file>

<file path=ppt/media/image46.png>
</file>

<file path=ppt/media/image47.png>
</file>

<file path=ppt/media/image48.png>
</file>

<file path=ppt/media/image49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48F124-6584-664D-91FB-753F534AD8C6}" type="datetimeFigureOut">
              <a:rPr lang="en-PL" smtClean="0"/>
              <a:t>19/07/2021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D2DA9C-10B6-114F-B60A-E00CB09055EB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1750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</a:t>
            </a:r>
            <a:r>
              <a:rPr lang="en-PL" dirty="0"/>
              <a:t>ormalized to the same integral</a:t>
            </a:r>
          </a:p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D2DA9C-10B6-114F-B60A-E00CB09055EB}" type="slidenum">
              <a:rPr lang="en-PL" smtClean="0"/>
              <a:t>21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51319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7AA7E-BCD1-A544-891A-A7B646680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ABDA9C-1A2A-0247-B0E8-803E07704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9FB91-B9EC-A545-8FD5-0025B224E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01FB2-BAC7-0E4A-B37F-470AE8F3D7DD}" type="datetime1">
              <a:rPr lang="pl-PL" smtClean="0"/>
              <a:t>19.07.2021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BC8D4-954A-6E41-B0DA-3F2AC4FDB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B194C8-3313-084F-A44E-266BB83A3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090806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8F8BD-25C6-8043-9828-3EF6D43B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2F5D59-6AEA-D849-808C-760CFA9BE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9AA84-F794-3548-8466-FADFF5363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CB39-1FBF-0F4D-A84F-8D6E60ED3ABB}" type="datetime1">
              <a:rPr lang="pl-PL" smtClean="0"/>
              <a:t>19.07.2021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7AC6E-4344-7E4B-A00F-6684691E8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41431-68FC-B448-950C-7A938B9DE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013684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9BCB7C-3997-3845-8A08-154668F700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ADF396-6DB0-E741-8583-6B2F00E27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9574C-DF72-C747-8902-892911B1A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E55B1-9637-9149-90ED-9AA5E18D7BCE}" type="datetime1">
              <a:rPr lang="pl-PL" smtClean="0"/>
              <a:t>19.07.2021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99F59-47AE-3F41-A3D4-5F3465293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43D3A-1920-EB4F-A094-F5D6ECD61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251958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19BF6-0232-FC41-A1AE-F5B581DA2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3C0E3-F93E-2D40-988F-EE882BF3F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D2B65-55CB-EA4D-A849-B547E46E6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469FC-F1C0-CE46-80D5-F7957637BF31}" type="datetime1">
              <a:rPr lang="pl-PL" smtClean="0"/>
              <a:t>19.07.2021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2B50C-FDD6-204F-BD9D-F97C74926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D8FFE-CBF8-354D-9335-C8B208532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684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B7E66-B7E5-754A-B79A-F60A5DDC8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9CC0E6-BA3F-A948-9922-E8488B1B0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3D945-1338-574C-9DD0-3926B4428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7C2AF-5F44-674A-A56E-252FD57F4446}" type="datetime1">
              <a:rPr lang="pl-PL" smtClean="0"/>
              <a:t>19.07.2021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C806B-1190-494B-AC27-0DE637F95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E89D7-8F86-3745-A56B-8D9852108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635783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2B2A0-C669-8549-A515-7D142C284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531A3-7A1F-A942-99DB-0ACBAC3A85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AC4980-E8D3-784E-9F68-8E577E038C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CB962-42B1-C347-9478-636ADD818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8DA7-4D6E-5F44-8179-6D4D4F7C09DE}" type="datetime1">
              <a:rPr lang="pl-PL" smtClean="0"/>
              <a:t>19.07.2021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4C057A-18B2-1D4B-AF0A-CC6A1DEFE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F11E7-C442-784A-9F35-8753D8F58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0449480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3D7AD-0B5A-E14F-816A-4A5BA8330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FC3F8-4FBA-DE4C-8B69-E8978A20C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1B0D2-3B31-2B4D-A8E9-0894DF05C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E3C555-9ED1-EF4B-97F4-CAED6A08FE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5AB7E2-EC67-7949-93A2-60C5D9034F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FA203E-E242-1245-99F5-41C99D467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A98BF-5C25-1346-8D91-24947A7B4E74}" type="datetime1">
              <a:rPr lang="pl-PL" smtClean="0"/>
              <a:t>19.07.2021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25A762-D6F3-1F46-B2A8-502C2D904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4CCB0-D4EF-684E-B325-28646683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5597234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9C56B-EB85-C84D-A705-47C1BBE5D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786437-8A2A-5C43-9FB9-C32BC472A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F7A5E-3BC4-B44E-8A27-00E15DFC34C0}" type="datetime1">
              <a:rPr lang="pl-PL" smtClean="0"/>
              <a:t>19.07.2021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0F3CCE-4032-1047-8BC9-9C295944C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8DDFAF-AD6A-094D-8A59-984FB3E38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00263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C94E1-61C7-3544-BB06-EE0CEB25D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D3196-0835-3F45-AD41-0E5286D8482D}" type="datetime1">
              <a:rPr lang="pl-PL" smtClean="0"/>
              <a:t>19.07.2021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80AFE0-44A9-5841-9742-0B3A7E3F2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4B125B-E063-B348-82B1-103DF6532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07134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A6065-4708-0D46-BA0B-7A28BD856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319A0-DFBD-1D45-81CF-A9A1DDC35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7A73F8-F68D-FE46-947A-647E1453D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2594A7-D922-BC4E-B69B-0B7452996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824C3-52C4-FA4B-9B1D-39A378463333}" type="datetime1">
              <a:rPr lang="pl-PL" smtClean="0"/>
              <a:t>19.07.2021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F94DFA-1BF8-654B-8491-843F8768A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FC16E-4762-1841-89E6-C69014A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0131057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32AF1-76AB-F141-B97B-78BF8AA5F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6E308A-494E-1344-9CEB-1852F90250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09B45-35A5-0742-8C54-FBFAF385E5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4E861-46A8-6E41-9999-B71BA024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FFA86-A95A-8B44-816F-717942E65B8D}" type="datetime1">
              <a:rPr lang="pl-PL" smtClean="0"/>
              <a:t>19.07.2021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74836C-B438-334F-8F15-26F8BD837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85CD36-6B9E-444B-83DC-A1EA1B1E2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9932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4EE565-2025-474E-A2FC-8E9FB8137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1D936F-FA35-8E43-8335-08D7D8D1C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6B7E1-5383-A34C-9EE0-7BDF5B1376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45CF62-AA90-8E4E-9083-135779AD699B}" type="datetime1">
              <a:rPr lang="pl-PL" smtClean="0"/>
              <a:t>19.07.2021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DFA50-7445-A344-8EF7-D1C84094D9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2195B-7D55-0A42-8BCE-D7A9EFC2FE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51DB0-A07F-FC44-8044-3019F5591BB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060571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115" r:id="rId2"/>
    <p:sldLayoutId id="2147484116" r:id="rId3"/>
    <p:sldLayoutId id="2147484117" r:id="rId4"/>
    <p:sldLayoutId id="2147484118" r:id="rId5"/>
    <p:sldLayoutId id="2147484119" r:id="rId6"/>
    <p:sldLayoutId id="2147484120" r:id="rId7"/>
    <p:sldLayoutId id="2147484121" r:id="rId8"/>
    <p:sldLayoutId id="2147484122" r:id="rId9"/>
    <p:sldLayoutId id="2147484123" r:id="rId10"/>
    <p:sldLayoutId id="214748412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image" Target="../media/image43.emf"/><Relationship Id="rId7" Type="http://schemas.openxmlformats.org/officeDocument/2006/relationships/image" Target="../media/image47.png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png"/><Relationship Id="rId11" Type="http://schemas.openxmlformats.org/officeDocument/2006/relationships/image" Target="../media/image49.png"/><Relationship Id="rId5" Type="http://schemas.openxmlformats.org/officeDocument/2006/relationships/image" Target="../media/image45.png"/><Relationship Id="rId10" Type="http://schemas.openxmlformats.org/officeDocument/2006/relationships/customXml" Target="../ink/ink2.xml"/><Relationship Id="rId4" Type="http://schemas.openxmlformats.org/officeDocument/2006/relationships/image" Target="../media/image44.emf"/><Relationship Id="rId9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ndico.gsi.de/event/10062/contributions/48045/attachments/33320/43053/PFSimple4Lambda_Highlights_36CM.pdf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DDF29F-FD38-6841-8FF4-4D8D9758D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GB" sz="4800" dirty="0">
                <a:solidFill>
                  <a:srgbClr val="FFFFFF"/>
                </a:solidFill>
              </a:rPr>
              <a:t>CBM progress report</a:t>
            </a:r>
            <a:br>
              <a:rPr lang="en-GB" sz="4800" dirty="0">
                <a:solidFill>
                  <a:srgbClr val="FFFFFF"/>
                </a:solidFill>
              </a:rPr>
            </a:br>
            <a:r>
              <a:rPr lang="en-GB" sz="4800" dirty="0">
                <a:solidFill>
                  <a:srgbClr val="FFFFFF"/>
                </a:solidFill>
              </a:rPr>
              <a:t>20 VII 2021 </a:t>
            </a:r>
            <a:r>
              <a:rPr lang="en-PL" sz="4800" dirty="0">
                <a:solidFill>
                  <a:srgbClr val="FFFFFF"/>
                </a:solidFill>
              </a:rPr>
              <a:t>	</a:t>
            </a:r>
            <a:br>
              <a:rPr lang="en-PL" sz="4800" dirty="0">
                <a:solidFill>
                  <a:srgbClr val="FFFFFF"/>
                </a:solidFill>
              </a:rPr>
            </a:br>
            <a:endParaRPr lang="en-PL" sz="4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7E2EEB-AF1D-3E49-8B09-919620AD8D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PL" dirty="0"/>
              <a:t>@Julian Nowak</a:t>
            </a:r>
          </a:p>
        </p:txBody>
      </p:sp>
    </p:spTree>
    <p:extLst>
      <p:ext uri="{BB962C8B-B14F-4D97-AF65-F5344CB8AC3E}">
        <p14:creationId xmlns:p14="http://schemas.microsoft.com/office/powerpoint/2010/main" val="597556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777413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Correlations: impact factor - multiplicty</a:t>
            </a:r>
            <a:endParaRPr lang="en-PL" baseline="-25000" dirty="0"/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949451" y="1341336"/>
            <a:ext cx="3984573" cy="5883472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7277549" y="1148140"/>
            <a:ext cx="3687716" cy="611384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EED337-8493-8247-ADC0-40EB3D6B6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10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729682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363200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Correlations: sign(charge)*momentum – mass^2 </a:t>
            </a:r>
            <a:endParaRPr lang="en-PL" baseline="-25000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4544266" y="285095"/>
            <a:ext cx="4248603" cy="70437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CFB5F5-1C1D-D44F-A121-691B496DA798}"/>
              </a:ext>
            </a:extLst>
          </p:cNvPr>
          <p:cNvSpPr txBox="1"/>
          <p:nvPr/>
        </p:nvSpPr>
        <p:spPr>
          <a:xfrm>
            <a:off x="214313" y="1828800"/>
            <a:ext cx="3286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</a:t>
            </a:r>
            <a:r>
              <a:rPr lang="en-PL" dirty="0"/>
              <a:t>mportant for reconstruction of charged particles (more in Jan’s work)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1AFCA5-0A68-BD41-8856-155733D68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11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0859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39CF2-340E-BC49-BF53-C39858907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2. PFSimple – framework for short-lived particles reconstruction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A4ED1-5A4A-DA42-94A4-5B274787D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dirty="0"/>
              <a:t>Installing software</a:t>
            </a:r>
          </a:p>
          <a:p>
            <a:r>
              <a:rPr lang="en-PL" dirty="0"/>
              <a:t>Making first histograms from GEANT4 simulations </a:t>
            </a:r>
            <a:r>
              <a:rPr lang="en-PL" sz="2000" dirty="0"/>
              <a:t>(</a:t>
            </a:r>
            <a:r>
              <a:rPr lang="en-GB" sz="2000" dirty="0" err="1"/>
              <a:t>auau</a:t>
            </a:r>
            <a:r>
              <a:rPr lang="en-GB" sz="2000" dirty="0"/>
              <a:t>/12agev/</a:t>
            </a:r>
            <a:r>
              <a:rPr lang="en-GB" sz="2000" dirty="0" err="1"/>
              <a:t>mbias</a:t>
            </a:r>
            <a:r>
              <a:rPr lang="en-GB" sz="2000" dirty="0"/>
              <a:t>/sis100_electron_apr20_target_25_mkm/TGeant4) – for 100 files, each 1000 events – TBD: histograms from 5.000.000 events</a:t>
            </a:r>
          </a:p>
          <a:p>
            <a:endParaRPr lang="en-GB" sz="2000" dirty="0"/>
          </a:p>
          <a:p>
            <a:r>
              <a:rPr lang="en-PL" dirty="0"/>
              <a:t>Running our own macros on batch farm (slurm)</a:t>
            </a:r>
          </a:p>
          <a:p>
            <a:r>
              <a:rPr lang="en-PL" dirty="0"/>
              <a:t>Histograms shown for 0.99825 cos cut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CE7CE2-DB0A-204E-81B6-B8399F5EE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12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309458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Momentums – e.g., </a:t>
            </a:r>
            <a:r>
              <a:rPr lang="en-PL" i="1" dirty="0"/>
              <a:t>p</a:t>
            </a:r>
            <a:r>
              <a:rPr lang="en-PL" i="1" baseline="-25000" dirty="0"/>
              <a:t>x</a:t>
            </a:r>
            <a:endParaRPr lang="en-PL" baseline="-25000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7159221" y="1320593"/>
            <a:ext cx="4064327" cy="6001231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1273174" y="1320592"/>
            <a:ext cx="4064327" cy="600123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EEEB8A-0D8E-134D-8CB4-F6A181411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13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96310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Momentums – e.g., </a:t>
            </a:r>
            <a:r>
              <a:rPr lang="en-PL" i="1" dirty="0"/>
              <a:t>p</a:t>
            </a:r>
            <a:r>
              <a:rPr lang="en-PL" baseline="-25000" dirty="0"/>
              <a:t>y</a:t>
            </a:r>
            <a:r>
              <a:rPr lang="en-PL" dirty="0"/>
              <a:t> (sic!)</a:t>
            </a:r>
            <a:endParaRPr lang="en-PL" baseline="-25000" dirty="0"/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949451" y="1341335"/>
            <a:ext cx="3984577" cy="5883476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6922307" y="1226148"/>
            <a:ext cx="4140596" cy="61138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74252D-FC5A-3541-856B-CE6454CB9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14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304247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Momentums – e.g., </a:t>
            </a:r>
            <a:r>
              <a:rPr lang="en-PL" i="1" dirty="0"/>
              <a:t>p</a:t>
            </a:r>
            <a:r>
              <a:rPr lang="en-PL" i="1" baseline="-25000" dirty="0"/>
              <a:t>z</a:t>
            </a:r>
            <a:endParaRPr lang="en-PL" baseline="-25000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7159222" y="1320593"/>
            <a:ext cx="4064325" cy="6001231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1273174" y="1320593"/>
            <a:ext cx="4064327" cy="600123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3E9F5A-B04A-F647-8F2A-EB46B4F3C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15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758635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Momentums – e.g., </a:t>
            </a:r>
            <a:r>
              <a:rPr lang="en-PL" i="1" dirty="0"/>
              <a:t>p</a:t>
            </a:r>
            <a:r>
              <a:rPr lang="en-PL" baseline="-25000" dirty="0"/>
              <a:t>T</a:t>
            </a:r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949451" y="1341335"/>
            <a:ext cx="3984576" cy="5883476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6922307" y="1226149"/>
            <a:ext cx="4140596" cy="611384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43C41E-5F13-8A45-97DC-9B71A90BC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16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767312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Momentums – difference between candidates (reconstructed) and simulated</a:t>
            </a:r>
            <a:endParaRPr lang="en-PL" baseline="-25000" dirty="0"/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949451" y="1341335"/>
            <a:ext cx="3984576" cy="588347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6922307" y="1226149"/>
            <a:ext cx="4140595" cy="611384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15B9A3-2890-C84A-9539-79EC3D9D4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17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2996635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Correlations: rec-sim </a:t>
            </a:r>
            <a:r>
              <a:rPr lang="en-PL" i="1" dirty="0"/>
              <a:t>p</a:t>
            </a:r>
            <a:r>
              <a:rPr lang="en-PL" baseline="-25000" dirty="0"/>
              <a:t>x</a:t>
            </a:r>
            <a:r>
              <a:rPr lang="en-PL" dirty="0"/>
              <a:t>-</a:t>
            </a:r>
            <a:r>
              <a:rPr lang="en-PL" i="1" dirty="0"/>
              <a:t> p</a:t>
            </a:r>
            <a:r>
              <a:rPr lang="en-PL" i="1" baseline="-25000" dirty="0"/>
              <a:t>y</a:t>
            </a:r>
            <a:endParaRPr lang="en-PL" baseline="-25000" dirty="0"/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949451" y="1341335"/>
            <a:ext cx="3984576" cy="588347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6922307" y="1226149"/>
            <a:ext cx="4140595" cy="611384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9CF416-57A6-AE44-82F8-F046C329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18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9485679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Correlations: rec-sim </a:t>
            </a:r>
            <a:r>
              <a:rPr lang="en-PL" i="1" dirty="0"/>
              <a:t>p</a:t>
            </a:r>
            <a:r>
              <a:rPr lang="en-PL" baseline="-25000" dirty="0"/>
              <a:t>x</a:t>
            </a:r>
            <a:r>
              <a:rPr lang="en-PL" dirty="0"/>
              <a:t>-</a:t>
            </a:r>
            <a:r>
              <a:rPr lang="en-PL" i="1" dirty="0"/>
              <a:t> p</a:t>
            </a:r>
            <a:r>
              <a:rPr lang="en-PL" i="1" baseline="-25000" dirty="0"/>
              <a:t>y</a:t>
            </a:r>
            <a:endParaRPr lang="en-PL" baseline="-25000" dirty="0"/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949451" y="1341335"/>
            <a:ext cx="3984575" cy="588347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7148746" y="1226149"/>
            <a:ext cx="3687717" cy="61138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B35EEF2F-D55F-6441-BF48-9556DFBEE2E5}"/>
                  </a:ext>
                </a:extLst>
              </p:cNvPr>
              <p:cNvSpPr/>
              <p:nvPr/>
            </p:nvSpPr>
            <p:spPr>
              <a:xfrm>
                <a:off x="1136687" y="6102321"/>
                <a:ext cx="895309" cy="65800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PL">
                          <a:latin typeface="Cambria Math" panose="02040503050406030204" pitchFamily="18" charset="0"/>
                        </a:rPr>
                        <m:t>ε</m:t>
                      </m:r>
                      <m:r>
                        <a:rPr lang="en-PL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PL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PL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PL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PL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PL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PL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PL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PL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B35EEF2F-D55F-6441-BF48-9556DFBEE2E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6687" y="6102321"/>
                <a:ext cx="895309" cy="65800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D754FC8-FD83-0D49-9284-C0CFBD6C5C48}"/>
                  </a:ext>
                </a:extLst>
              </p:cNvPr>
              <p:cNvSpPr/>
              <p:nvPr/>
            </p:nvSpPr>
            <p:spPr>
              <a:xfrm>
                <a:off x="6412283" y="5820010"/>
                <a:ext cx="5789214" cy="9106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PL" smtClean="0">
                          <a:latin typeface="Cambria Math" panose="02040503050406030204" pitchFamily="18" charset="0"/>
                        </a:rPr>
                        <m:t>Δ</m:t>
                      </m:r>
                      <m:sSup>
                        <m:sSupPr>
                          <m:ctrlPr>
                            <a:rPr lang="en-PL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PL" i="0">
                              <a:latin typeface="Cambria Math" panose="02040503050406030204" pitchFamily="18" charset="0"/>
                            </a:rPr>
                            <m:t>ε</m:t>
                          </m:r>
                        </m:e>
                        <m:sup>
                          <m:r>
                            <a:rPr lang="en-PL" i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PL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PL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PL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PL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PL" i="0">
                                      <a:latin typeface="Cambria Math" panose="02040503050406030204" pitchFamily="18" charset="0"/>
                                    </a:rPr>
                                    <m:t>δε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en-PL" i="0">
                                      <a:latin typeface="Cambria Math" panose="02040503050406030204" pitchFamily="18" charset="0"/>
                                    </a:rPr>
                                    <m:t>δ</m:t>
                                  </m:r>
                                  <m:sSub>
                                    <m:sSubPr>
                                      <m:ctrlPr>
                                        <a:rPr lang="en-PL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PL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PL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PL" i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PL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PL" i="0">
                          <a:latin typeface="Cambria Math" panose="02040503050406030204" pitchFamily="18" charset="0"/>
                        </a:rPr>
                        <m:t>Δ</m:t>
                      </m:r>
                      <m:sSubSup>
                        <m:sSubSupPr>
                          <m:ctrlPr>
                            <a:rPr lang="en-PL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PL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PL" i="1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en-PL" i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PL" i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PL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PL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PL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PL" i="0">
                                      <a:latin typeface="Cambria Math" panose="02040503050406030204" pitchFamily="18" charset="0"/>
                                    </a:rPr>
                                    <m:t>δε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en-PL" i="0">
                                      <a:latin typeface="Cambria Math" panose="02040503050406030204" pitchFamily="18" charset="0"/>
                                    </a:rPr>
                                    <m:t>δ</m:t>
                                  </m:r>
                                  <m:sSub>
                                    <m:sSubPr>
                                      <m:ctrlPr>
                                        <a:rPr lang="en-PL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PL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  <m:sub>
                                      <m:r>
                                        <a:rPr lang="en-PL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PL" i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PL" i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PL" i="0">
                          <a:latin typeface="Cambria Math" panose="02040503050406030204" pitchFamily="18" charset="0"/>
                        </a:rPr>
                        <m:t>Δ</m:t>
                      </m:r>
                      <m:sSubSup>
                        <m:sSubSupPr>
                          <m:ctrlPr>
                            <a:rPr lang="en-PL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PL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PL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  <m:sup>
                          <m:r>
                            <a:rPr lang="en-PL" i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PL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</m:t>
                      </m:r>
                      <m:r>
                        <a:rPr lang="pl-PL" b="0" i="0" smtClean="0">
                          <a:latin typeface="Cambria Math" panose="02040503050406030204" pitchFamily="18" charset="0"/>
                        </a:rPr>
                        <m:t>    </m:t>
                      </m:r>
                      <m:f>
                        <m:fPr>
                          <m:ctrlPr>
                            <a:rPr lang="pl-PL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PL">
                              <a:latin typeface="Cambria Math" panose="02040503050406030204" pitchFamily="18" charset="0"/>
                            </a:rPr>
                            <m:t>Δε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PL">
                              <a:latin typeface="Cambria Math" panose="02040503050406030204" pitchFamily="18" charset="0"/>
                            </a:rPr>
                            <m:t>ε</m:t>
                          </m:r>
                        </m:den>
                      </m:f>
                      <m:r>
                        <a:rPr lang="en-PL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PL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PL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PL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PL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PL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PL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</m:sSub>
                            </m:den>
                          </m:f>
                          <m:r>
                            <a:rPr lang="en-PL" i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PL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PL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PL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PL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PL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PL" dirty="0"/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D754FC8-FD83-0D49-9284-C0CFBD6C5C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2283" y="5820010"/>
                <a:ext cx="5789214" cy="91069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A8416DF-CBA9-6F49-AF0D-0EC40196D166}"/>
                  </a:ext>
                </a:extLst>
              </p:cNvPr>
              <p:cNvSpPr/>
              <p:nvPr/>
            </p:nvSpPr>
            <p:spPr>
              <a:xfrm>
                <a:off x="2595040" y="6231266"/>
                <a:ext cx="1176284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PL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PL" i="1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PL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PL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PL" i="1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rad>
                    </m:oMath>
                  </m:oMathPara>
                </a14:m>
                <a:endParaRPr lang="en-PL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A8416DF-CBA9-6F49-AF0D-0EC40196D1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5040" y="6231266"/>
                <a:ext cx="1176284" cy="40011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69F9171-E498-A744-A504-892C5E3D86D1}"/>
                  </a:ext>
                </a:extLst>
              </p14:cNvPr>
              <p14:cNvContentPartPr/>
              <p14:nvPr/>
            </p14:nvContentPartPr>
            <p14:xfrm>
              <a:off x="4711702" y="6209527"/>
              <a:ext cx="1210680" cy="2545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69F9171-E498-A744-A504-892C5E3D86D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50142" y="6147967"/>
                <a:ext cx="1333800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965E020-70AB-B540-866F-CFB6B258E4E8}"/>
                  </a:ext>
                </a:extLst>
              </p14:cNvPr>
              <p14:cNvContentPartPr/>
              <p14:nvPr/>
            </p14:nvContentPartPr>
            <p14:xfrm>
              <a:off x="5607742" y="6380527"/>
              <a:ext cx="304560" cy="2134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965E020-70AB-B540-866F-CFB6B258E4E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546182" y="6318967"/>
                <a:ext cx="427680" cy="33660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F4E92-AE10-6E42-93CA-32089E881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19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484221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39CF2-340E-BC49-BF53-C39858907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1. Analysis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A4ED1-5A4A-DA42-94A4-5B274787D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L" dirty="0"/>
              <a:t>Installing software</a:t>
            </a:r>
          </a:p>
          <a:p>
            <a:r>
              <a:rPr lang="en-PL" dirty="0"/>
              <a:t>Making first histograms from GEANT4 simulations </a:t>
            </a:r>
            <a:r>
              <a:rPr lang="en-PL" sz="2000" dirty="0"/>
              <a:t>(</a:t>
            </a:r>
            <a:r>
              <a:rPr lang="en-GB" sz="2000" dirty="0"/>
              <a:t>/lustre/</a:t>
            </a:r>
            <a:r>
              <a:rPr lang="en-GB" sz="2000" dirty="0" err="1"/>
              <a:t>cbm</a:t>
            </a:r>
            <a:r>
              <a:rPr lang="en-GB" sz="2000" dirty="0"/>
              <a:t>/users/</a:t>
            </a:r>
            <a:r>
              <a:rPr lang="en-GB" sz="2000" dirty="0" err="1"/>
              <a:t>lubynets</a:t>
            </a:r>
            <a:r>
              <a:rPr lang="en-GB" sz="2000" dirty="0"/>
              <a:t>/cbm2atree/outputs/apr20_fr_18.2.1_fs_jun19p1/</a:t>
            </a:r>
            <a:r>
              <a:rPr lang="en-GB" sz="2000" dirty="0" err="1"/>
              <a:t>dcmqgsm_smm_pluto</a:t>
            </a:r>
            <a:r>
              <a:rPr lang="en-GB" sz="2000" dirty="0"/>
              <a:t>/</a:t>
            </a:r>
            <a:r>
              <a:rPr lang="en-GB" sz="2000" dirty="0" err="1"/>
              <a:t>auau</a:t>
            </a:r>
            <a:r>
              <a:rPr lang="en-GB" sz="2000" dirty="0"/>
              <a:t>/12agev/</a:t>
            </a:r>
            <a:r>
              <a:rPr lang="en-GB" sz="2000" dirty="0" err="1"/>
              <a:t>mbias</a:t>
            </a:r>
            <a:r>
              <a:rPr lang="en-GB" sz="2000" dirty="0"/>
              <a:t>/sis100_electron_target_25_mkm/AT2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PL" dirty="0"/>
              <a:t>Running our own macros via ssh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0B976-13E6-2F4B-B07C-2242A7506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2</a:t>
            </a:fld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562855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82FC-0877-2F45-A2F4-0F3838C9B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/>
              <a:t>Cosine cut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91607AB-411B-EF4B-9CD3-92285C748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898652" y="1745387"/>
            <a:ext cx="7109069" cy="424194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039335E-1846-7E43-B048-D1B7D382E46A}"/>
                  </a:ext>
                </a:extLst>
              </p:cNvPr>
              <p:cNvSpPr txBox="1"/>
              <p:nvPr/>
            </p:nvSpPr>
            <p:spPr>
              <a:xfrm>
                <a:off x="442913" y="1800225"/>
                <a:ext cx="2957512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/>
                  <a:t>T</a:t>
                </a:r>
                <a:r>
                  <a:rPr lang="en-PL" dirty="0"/>
                  <a:t>he value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l-PL" b="0" i="1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pl-PL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pl-PL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l-PL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d>
                          <m:dPr>
                            <m:begChr m:val="{"/>
                            <m:endChr m:val="}"/>
                            <m:ctrlPr>
                              <a:rPr lang="pl-PL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pl-PL" b="0" i="0" smtClean="0">
                                <a:latin typeface="Cambria Math" panose="02040503050406030204" pitchFamily="18" charset="0"/>
                              </a:rPr>
                              <m:t>Λ</m:t>
                            </m:r>
                            <m:r>
                              <a:rPr lang="pl-PL" b="0" i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pl-PL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sub>
                    </m:sSub>
                  </m:oMath>
                </a14:m>
                <a:endParaRPr lang="pl-PL" b="0" dirty="0"/>
              </a:p>
              <a:p>
                <a:r>
                  <a:rPr lang="en-PL" dirty="0"/>
                  <a:t> has a big impact on the efficiency of the reconstruction method.</a:t>
                </a:r>
              </a:p>
              <a:p>
                <a:endParaRPr lang="en-PL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PL" dirty="0"/>
                  <a:t>The value used in the graphs above was 0.99825</a:t>
                </a:r>
              </a:p>
              <a:p>
                <a:endParaRPr lang="en-PL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PL" dirty="0"/>
                  <a:t>We can compare it with different values: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039335E-1846-7E43-B048-D1B7D382E4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913" y="1800225"/>
                <a:ext cx="2957512" cy="2862322"/>
              </a:xfrm>
              <a:prstGeom prst="rect">
                <a:avLst/>
              </a:prstGeom>
              <a:blipFill>
                <a:blip r:embed="rId3"/>
                <a:stretch>
                  <a:fillRect l="-2146" t="-881" r="-858" b="-3084"/>
                </a:stretch>
              </a:blipFill>
            </p:spPr>
            <p:txBody>
              <a:bodyPr/>
              <a:lstStyle/>
              <a:p>
                <a:r>
                  <a:rPr lang="en-P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88C7726-2865-404D-93AE-4B3A1029D4A5}"/>
              </a:ext>
            </a:extLst>
          </p:cNvPr>
          <p:cNvSpPr txBox="1"/>
          <p:nvPr/>
        </p:nvSpPr>
        <p:spPr>
          <a:xfrm>
            <a:off x="3979159" y="5853647"/>
            <a:ext cx="70837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 Oleksii </a:t>
            </a:r>
            <a:r>
              <a:rPr lang="en-GB" dirty="0" err="1"/>
              <a:t>Lubynets</a:t>
            </a:r>
            <a:r>
              <a:rPr lang="en-GB" dirty="0"/>
              <a:t>: </a:t>
            </a:r>
            <a:r>
              <a:rPr lang="en-GB" dirty="0">
                <a:hlinkClick r:id="rId4"/>
              </a:rPr>
              <a:t>https://indico.gsi.de/event/10062/contributions/48045/attachments/33320/43053/PFSimple4Lambda_Highlights_36CM.pdf</a:t>
            </a:r>
            <a:r>
              <a:rPr lang="en-GB" dirty="0"/>
              <a:t> </a:t>
            </a:r>
            <a:endParaRPr lang="en-P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F8563-FBCE-5640-80B2-7A5AB9C96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20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584572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Momentums – e.g., </a:t>
            </a:r>
            <a:r>
              <a:rPr lang="en-PL" i="1" dirty="0"/>
              <a:t>p</a:t>
            </a:r>
            <a:r>
              <a:rPr lang="en-PL" i="1" baseline="-25000" dirty="0"/>
              <a:t>x</a:t>
            </a:r>
            <a:endParaRPr lang="en-PL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744789-826B-AC44-90FB-58CC684E6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1504" y="1071563"/>
            <a:ext cx="8332621" cy="56578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9A877C-64B0-3142-A625-8DC35BE6A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21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9341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Momentums – e.g., </a:t>
            </a:r>
            <a:r>
              <a:rPr lang="en-PL" i="1" dirty="0"/>
              <a:t>p</a:t>
            </a:r>
            <a:r>
              <a:rPr lang="en-PL" i="1" baseline="-25000" dirty="0"/>
              <a:t>y</a:t>
            </a:r>
            <a:endParaRPr lang="en-PL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744789-826B-AC44-90FB-58CC684E68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11504" y="1095283"/>
            <a:ext cx="8332621" cy="561041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DEB700-1213-9447-B497-F348F005A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22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297825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Momentums – e.g., </a:t>
            </a:r>
            <a:r>
              <a:rPr lang="en-PL" i="1" dirty="0"/>
              <a:t>p</a:t>
            </a:r>
            <a:r>
              <a:rPr lang="en-PL" i="1" baseline="-25000" dirty="0"/>
              <a:t>z</a:t>
            </a:r>
            <a:endParaRPr lang="en-PL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744789-826B-AC44-90FB-58CC684E68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13644" y="1095283"/>
            <a:ext cx="8328341" cy="561041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B17E1A-E2A3-8842-B0C8-8204161A6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23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1893562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Correlations: reconstructed </a:t>
            </a:r>
            <a:r>
              <a:rPr lang="en-PL" i="1" dirty="0"/>
              <a:t>p</a:t>
            </a:r>
            <a:r>
              <a:rPr lang="en-PL" baseline="-25000" dirty="0"/>
              <a:t>x</a:t>
            </a:r>
            <a:r>
              <a:rPr lang="en-PL" dirty="0"/>
              <a:t>-</a:t>
            </a:r>
            <a:r>
              <a:rPr lang="en-PL" i="1" dirty="0"/>
              <a:t> p</a:t>
            </a:r>
            <a:r>
              <a:rPr lang="en-PL" i="1" baseline="-25000" dirty="0"/>
              <a:t>y</a:t>
            </a:r>
            <a:endParaRPr lang="en-PL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744789-826B-AC44-90FB-58CC684E68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32253" y="1095283"/>
            <a:ext cx="8291123" cy="561041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BBEE5-2677-DD44-9AE5-6AA461E58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24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603651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Correlations: rec-sim </a:t>
            </a:r>
            <a:r>
              <a:rPr lang="en-PL" i="1" dirty="0"/>
              <a:t>p</a:t>
            </a:r>
            <a:r>
              <a:rPr lang="en-PL" baseline="-25000" dirty="0"/>
              <a:t>x</a:t>
            </a:r>
            <a:r>
              <a:rPr lang="en-PL" dirty="0"/>
              <a:t>-</a:t>
            </a:r>
            <a:r>
              <a:rPr lang="en-PL" i="1" dirty="0"/>
              <a:t> p</a:t>
            </a:r>
            <a:r>
              <a:rPr lang="en-PL" i="1" baseline="-25000" dirty="0"/>
              <a:t>y </a:t>
            </a:r>
            <a:r>
              <a:rPr lang="en-PL" dirty="0"/>
              <a:t>(division)</a:t>
            </a:r>
            <a:endParaRPr lang="en-PL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744789-826B-AC44-90FB-58CC684E68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40552" y="1095283"/>
            <a:ext cx="8274524" cy="561041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E4A759-8F0E-F747-A1CE-837999703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25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95687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Correlations: rec-sim </a:t>
            </a:r>
            <a:r>
              <a:rPr lang="en-PL" i="1" dirty="0"/>
              <a:t>p</a:t>
            </a:r>
            <a:r>
              <a:rPr lang="en-PL" baseline="-25000" dirty="0"/>
              <a:t>x</a:t>
            </a:r>
            <a:r>
              <a:rPr lang="en-PL" dirty="0"/>
              <a:t>-</a:t>
            </a:r>
            <a:r>
              <a:rPr lang="en-PL" i="1" dirty="0"/>
              <a:t> p</a:t>
            </a:r>
            <a:r>
              <a:rPr lang="en-PL" i="1" baseline="-25000" dirty="0"/>
              <a:t>y </a:t>
            </a:r>
            <a:r>
              <a:rPr lang="en-PL" dirty="0"/>
              <a:t>(relative error)</a:t>
            </a:r>
            <a:endParaRPr lang="en-PL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744789-826B-AC44-90FB-58CC684E68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40552" y="1145063"/>
            <a:ext cx="8274524" cy="551084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30D2FF-15EC-2E45-8F10-030B5D2BE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26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5302420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And for more correlations… e.g., rapidity-p</a:t>
            </a:r>
            <a:r>
              <a:rPr lang="en-PL" baseline="-25000" dirty="0"/>
              <a:t>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744789-826B-AC44-90FB-58CC684E68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03519" y="1145063"/>
            <a:ext cx="8148589" cy="551084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658174-4F2A-024F-B85F-54AD4133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27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88966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C</a:t>
            </a:r>
            <a:r>
              <a:rPr lang="en-PL"/>
              <a:t>orrelation rapidity-p</a:t>
            </a:r>
            <a:r>
              <a:rPr lang="en-PL" baseline="-25000"/>
              <a:t>T</a:t>
            </a:r>
            <a:endParaRPr lang="en-PL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744789-826B-AC44-90FB-58CC684E68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21894" y="1145063"/>
            <a:ext cx="8111839" cy="551084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2895C-B6A5-D644-8323-E1F1301E1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28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987252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Momentums – e.g., </a:t>
            </a:r>
            <a:r>
              <a:rPr lang="en-PL" i="1" dirty="0"/>
              <a:t>p</a:t>
            </a:r>
            <a:r>
              <a:rPr lang="en-PL" baseline="-25000" dirty="0"/>
              <a:t>y</a:t>
            </a:r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949451" y="1341335"/>
            <a:ext cx="3984577" cy="5883476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6922307" y="1226148"/>
            <a:ext cx="4140596" cy="61138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DF9DB1-8140-E64E-B081-333E49F97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3</a:t>
            </a:fld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2627173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Momentums – e.g., </a:t>
            </a:r>
            <a:r>
              <a:rPr lang="en-PL" i="1" dirty="0"/>
              <a:t>p</a:t>
            </a:r>
            <a:r>
              <a:rPr lang="en-PL" i="1" baseline="-25000" dirty="0"/>
              <a:t>z</a:t>
            </a:r>
            <a:endParaRPr lang="en-PL" baseline="-25000" dirty="0"/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949451" y="1341335"/>
            <a:ext cx="3984576" cy="5883476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6922307" y="1226149"/>
            <a:ext cx="4140596" cy="611384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4A3B28-AE2F-3A41-8178-ACF5F5B07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709073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Momentums – e.g., </a:t>
            </a:r>
            <a:r>
              <a:rPr lang="en-PL" i="1" dirty="0"/>
              <a:t>p</a:t>
            </a:r>
            <a:r>
              <a:rPr lang="en-PL" i="1" baseline="-25000" dirty="0"/>
              <a:t>T</a:t>
            </a:r>
            <a:endParaRPr lang="en-PL" baseline="-25000" dirty="0"/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949451" y="1341335"/>
            <a:ext cx="3984576" cy="588347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6922307" y="1226149"/>
            <a:ext cx="4140595" cy="611384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66A5BD-54EF-E941-8CFA-4222AF687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5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45315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Azimuthal angle</a:t>
            </a:r>
            <a:endParaRPr lang="en-PL" baseline="-25000" dirty="0"/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949451" y="1341335"/>
            <a:ext cx="3984575" cy="588347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6870102" y="1229129"/>
            <a:ext cx="4140595" cy="611384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35F481-C968-D443-8A09-B3983F23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6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508143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Pseudorapidity</a:t>
            </a:r>
            <a:endParaRPr lang="en-PL" baseline="-25000" dirty="0"/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1167357" y="1341335"/>
            <a:ext cx="3548762" cy="588347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6922307" y="1226149"/>
            <a:ext cx="4140594" cy="611384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B956A4-4944-F249-BACC-6C2A5B598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0465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534525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Correlations: sim-rec </a:t>
            </a:r>
            <a:r>
              <a:rPr lang="en-PL" i="1" dirty="0"/>
              <a:t>p</a:t>
            </a:r>
            <a:r>
              <a:rPr lang="en-PL" baseline="-25000" dirty="0"/>
              <a:t>y</a:t>
            </a:r>
            <a:r>
              <a:rPr lang="en-PL" dirty="0"/>
              <a:t>, rec </a:t>
            </a:r>
            <a:r>
              <a:rPr lang="en-PL" i="1" dirty="0"/>
              <a:t>p</a:t>
            </a:r>
            <a:r>
              <a:rPr lang="en-PL" i="1" baseline="-25000" dirty="0"/>
              <a:t>x</a:t>
            </a:r>
            <a:r>
              <a:rPr lang="en-PL" dirty="0"/>
              <a:t>-</a:t>
            </a:r>
            <a:r>
              <a:rPr lang="en-PL" i="1" dirty="0"/>
              <a:t> p</a:t>
            </a:r>
            <a:r>
              <a:rPr lang="en-PL" baseline="-25000" dirty="0"/>
              <a:t>y</a:t>
            </a:r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1167357" y="1341335"/>
            <a:ext cx="3548762" cy="588347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6870101" y="1229131"/>
            <a:ext cx="4140594" cy="611384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6D58B2-9F1C-D941-8ABA-7A3352DED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8</a:t>
            </a:fld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1619900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1ADC-F62F-8647-A3C5-E1B5710E1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9777413" cy="584138"/>
          </a:xfrm>
        </p:spPr>
        <p:txBody>
          <a:bodyPr>
            <a:normAutofit fontScale="90000"/>
          </a:bodyPr>
          <a:lstStyle/>
          <a:p>
            <a:pPr algn="ctr"/>
            <a:r>
              <a:rPr lang="en-PL" dirty="0"/>
              <a:t>Correlations: sim –rec azimuthal angle, sim-rec psuedorapidity</a:t>
            </a:r>
            <a:endParaRPr lang="en-PL" baseline="-25000" dirty="0"/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F7AEF33C-F19F-8F4D-9720-49DA02BA0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286543" y="2259599"/>
            <a:ext cx="2946937" cy="4351338"/>
          </a:xfr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E11A7D5-D140-5242-9AAA-AB102846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1167357" y="1341335"/>
            <a:ext cx="3548762" cy="588347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CA9C84F3-9685-C840-9C1F-66764E4F1B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rot="5400000">
            <a:off x="7148746" y="1226150"/>
            <a:ext cx="3687716" cy="611384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DDE551-9B1D-7A4B-ABAF-82F55D613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1DB0-A07F-FC44-8044-3019F5591BB8}" type="slidenum">
              <a:rPr lang="en-PL" smtClean="0"/>
              <a:t>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058174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</TotalTime>
  <Words>451</Words>
  <Application>Microsoft Macintosh PowerPoint</Application>
  <PresentationFormat>Widescreen</PresentationFormat>
  <Paragraphs>79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Office Theme</vt:lpstr>
      <vt:lpstr>CBM progress report 20 VII 2021   </vt:lpstr>
      <vt:lpstr>1. Analysis Tree</vt:lpstr>
      <vt:lpstr>Momentums – e.g., py</vt:lpstr>
      <vt:lpstr>Momentums – e.g., pz</vt:lpstr>
      <vt:lpstr>Momentums – e.g., pT</vt:lpstr>
      <vt:lpstr>Azimuthal angle</vt:lpstr>
      <vt:lpstr>Pseudorapidity</vt:lpstr>
      <vt:lpstr>Correlations: sim-rec py, rec px- py</vt:lpstr>
      <vt:lpstr>Correlations: sim –rec azimuthal angle, sim-rec psuedorapidity</vt:lpstr>
      <vt:lpstr>Correlations: impact factor - multiplicty</vt:lpstr>
      <vt:lpstr>Correlations: sign(charge)*momentum – mass^2 </vt:lpstr>
      <vt:lpstr>2. PFSimple – framework for short-lived particles reconstruction</vt:lpstr>
      <vt:lpstr>Momentums – e.g., px</vt:lpstr>
      <vt:lpstr>Momentums – e.g., py (sic!)</vt:lpstr>
      <vt:lpstr>Momentums – e.g., pz</vt:lpstr>
      <vt:lpstr>Momentums – e.g., pT</vt:lpstr>
      <vt:lpstr>Momentums – difference between candidates (reconstructed) and simulated</vt:lpstr>
      <vt:lpstr>Correlations: rec-sim px- py</vt:lpstr>
      <vt:lpstr>Correlations: rec-sim px- py</vt:lpstr>
      <vt:lpstr>Cosine cut</vt:lpstr>
      <vt:lpstr>Momentums – e.g., px</vt:lpstr>
      <vt:lpstr>Momentums – e.g., py</vt:lpstr>
      <vt:lpstr>Momentums – e.g., pz</vt:lpstr>
      <vt:lpstr>Correlations: reconstructed px- py</vt:lpstr>
      <vt:lpstr>Correlations: rec-sim px- py (division)</vt:lpstr>
      <vt:lpstr>Correlations: rec-sim px- py (relative error)</vt:lpstr>
      <vt:lpstr>And for more correlations… e.g., rapidity-pT</vt:lpstr>
      <vt:lpstr>Correlation rapidity-pT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Dupa  </dc:title>
  <dc:creator>Nowak Julian (STUD)</dc:creator>
  <cp:lastModifiedBy>Nowak Julian (STUD)</cp:lastModifiedBy>
  <cp:revision>5</cp:revision>
  <dcterms:created xsi:type="dcterms:W3CDTF">2021-07-15T11:24:34Z</dcterms:created>
  <dcterms:modified xsi:type="dcterms:W3CDTF">2021-07-19T15:49:26Z</dcterms:modified>
</cp:coreProperties>
</file>

<file path=docProps/thumbnail.jpeg>
</file>